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2AB105D-BB6D-4930-8303-EF8FCFF70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B570A9C-76DD-49CC-8F6A-27CA61E7AD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6D1CAA4-BCD1-43B0-8330-C1C0C0D4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1F2D-D5FF-4584-A9C6-D6B3C96F16E5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F9F3933-CFE4-4DCC-B3E6-DD024D665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9AD5A03-257C-4BB1-A749-5756A30CE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E885E-35DD-46A4-A0B9-B2A27C1E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27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69158F-2BA4-4634-B060-1CB175299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DD91D51-454E-480F-94B3-F7A4E8D86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0EFF27A-CDA7-44F2-BFE9-73D51080B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1F2D-D5FF-4584-A9C6-D6B3C96F16E5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CFFC273-1F6A-4F07-BB2F-7F047CE96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7D14198-358E-4D1F-A989-2BECF6FEB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E885E-35DD-46A4-A0B9-B2A27C1E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75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0839E00-585F-47DC-A252-BA07CB1C67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C8CDE9D-A116-4BA9-A3A7-56C34FFBB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C3BB2F8-FAD5-4996-A461-5C9C1CFD6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1F2D-D5FF-4584-A9C6-D6B3C96F16E5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6BD2060-1408-4863-B718-979571122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7F7BFD4-C169-4767-8415-6E2F15EF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E885E-35DD-46A4-A0B9-B2A27C1E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3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11DFB67-41CA-4743-A515-763666048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403C911-32B8-429F-876C-4C2F94398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D4564BB-F43B-421C-87E0-0D110C4D0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1F2D-D5FF-4584-A9C6-D6B3C96F16E5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13F7ED6-9CC0-4141-9498-643065696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3F19C1A-F63E-488D-8107-3475798B1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E885E-35DD-46A4-A0B9-B2A27C1E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51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CDF526B-AFE4-4FC1-979A-DA82A1994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59F627D-3167-4F65-8C93-C2B4202E6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368F1FD-082D-4E8B-B53C-92B503855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1F2D-D5FF-4584-A9C6-D6B3C96F16E5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2DDDD31-3919-4801-BDA8-B7DA2C240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E663E03-EE03-4A00-892E-93E7604F3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E885E-35DD-46A4-A0B9-B2A27C1E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54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399DD8-3981-42E8-A479-4A65F4A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5B08888-19B0-42AB-9B1F-B16608699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7F9E909-599A-4309-9DC3-CE00B31853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F1E0362-AFD3-4E91-820B-0476F291F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1F2D-D5FF-4584-A9C6-D6B3C96F16E5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BC40512-7C90-404C-9DDA-F37F05CF9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C8C64CD-12EF-48EB-8D65-5AE367906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E885E-35DD-46A4-A0B9-B2A27C1E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24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6EBC156-6706-45A5-A644-A870FEDBD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E6DC3DB-438B-4B67-9DEC-02E5BE7F6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00636A0-77D5-4DE8-AAA9-EE7E07B74B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B31B7DB-F052-42E6-8954-0CEC9FBDF6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7CCE7CB-69A6-4868-8810-EBD36E70F5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A0B5F16-EF0E-429D-B089-3E8906A70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1F2D-D5FF-4584-A9C6-D6B3C96F16E5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B67E5AD-3C4E-4ABC-B594-DE7ABCB9A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25070F6-196C-4C3E-8048-37AA2694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E885E-35DD-46A4-A0B9-B2A27C1E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734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D4944C3-62B9-4060-B4A1-4D52B90E2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17C71559-893E-45F3-B4EB-84F7C1F45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1F2D-D5FF-4584-A9C6-D6B3C96F16E5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0143347-9054-4879-B69D-7D6C20BE7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7687607-8A74-42F8-B6A2-0510483C5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E885E-35DD-46A4-A0B9-B2A27C1E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08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DB10137C-CF96-40A0-B9F1-A5BDBAF8F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1F2D-D5FF-4584-A9C6-D6B3C96F16E5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3E2DD59-978A-4693-85BB-71235E548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14EAD92-F83E-4239-9D8B-69E43E20E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E885E-35DD-46A4-A0B9-B2A27C1E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92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3F72E8-9752-427F-A710-B341CA816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12F0D93-838B-44C4-A96F-2CFB341C9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6DB7201-65D1-42C5-A7F6-CDB601DE0A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54A4F8B-8B41-4E13-8002-0F55877AC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1F2D-D5FF-4584-A9C6-D6B3C96F16E5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1083D73-98E5-4979-9036-519DBAEA8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EEC97E4-CE89-4347-B79B-AAD8D724C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E885E-35DD-46A4-A0B9-B2A27C1E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8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757D0A1-9765-47F9-9B6B-F5924FD13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86F0C30-3959-4B4E-A4FF-7002EC04CE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F522F18-FE0F-40F0-88B8-B7F69293D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CA4C91B-C642-4962-B4D9-0F419651E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1F2D-D5FF-4584-A9C6-D6B3C96F16E5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1147777-0D70-49BE-9A36-5E6478D98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1AFCB62-1B62-4FD0-BD74-8C7C55C7A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E885E-35DD-46A4-A0B9-B2A27C1E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61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3EAED01-29E4-4F5D-A6CA-C28ED971B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EEEB05F-7E10-4C8C-912A-8B5C0B62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3B43E1A-6517-4730-930C-DD0F03257F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21F2D-D5FF-4584-A9C6-D6B3C96F16E5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9064E64-1C40-450E-A2ED-545D973C03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5870F5-D79E-4D15-9602-5F7940F854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E885E-35DD-46A4-A0B9-B2A27C1E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7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63245C5-E00D-463A-A3E3-32416C1B84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9693" y="300442"/>
            <a:ext cx="7258594" cy="1041083"/>
          </a:xfrm>
          <a:solidFill>
            <a:schemeClr val="accent4"/>
          </a:solidFill>
        </p:spPr>
        <p:txBody>
          <a:bodyPr/>
          <a:lstStyle/>
          <a:p>
            <a:r>
              <a:rPr lang="ar-IQ" dirty="0"/>
              <a:t>مفردات مادة الوسائل التعليمية</a:t>
            </a:r>
            <a:endParaRPr lang="en-US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F566BBA-AFEA-419C-9455-0EB1385C12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99463" y="1476103"/>
            <a:ext cx="6187440" cy="4963886"/>
          </a:xfrm>
        </p:spPr>
        <p:txBody>
          <a:bodyPr/>
          <a:lstStyle/>
          <a:p>
            <a:pPr algn="r"/>
            <a:r>
              <a:rPr lang="ar-IQ" b="1" dirty="0">
                <a:solidFill>
                  <a:srgbClr val="FF0000"/>
                </a:solidFill>
              </a:rPr>
              <a:t>تدريب الطلبة على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ar-IQ" dirty="0"/>
              <a:t>التعامل مع الكتاب كوسيلة تعليمية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ar-IQ" dirty="0"/>
              <a:t>كتابة خطة الدرس اليومية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ar-IQ" dirty="0"/>
              <a:t>التعامل مع السبورة كوسيلة تعليمية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ar-IQ" dirty="0"/>
              <a:t>التعرف على </a:t>
            </a:r>
            <a:r>
              <a:rPr lang="ar-IQ" dirty="0" err="1"/>
              <a:t>سيتات</a:t>
            </a:r>
            <a:r>
              <a:rPr lang="ar-IQ" dirty="0"/>
              <a:t> التجارب التعليمية المتوفرة في المختبر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ar-IQ" dirty="0"/>
              <a:t>تضمين خطة الدرس وسيلة تعليمية</a:t>
            </a:r>
            <a:r>
              <a:rPr lang="en-US" dirty="0"/>
              <a:t> </a:t>
            </a:r>
            <a:r>
              <a:rPr lang="ar-IQ" dirty="0"/>
              <a:t>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ar-IQ" dirty="0"/>
              <a:t>تدريب الطلبة على القاء الدروس امام زملائهم</a:t>
            </a:r>
          </a:p>
          <a:p>
            <a:pPr algn="r"/>
            <a:r>
              <a:rPr lang="ar-IQ" b="1" dirty="0">
                <a:solidFill>
                  <a:srgbClr val="FF0000"/>
                </a:solidFill>
              </a:rPr>
              <a:t>الاختبارات: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ar-IQ" dirty="0"/>
              <a:t>الخطة: تصحيح دفتر الخطة من قبل المشرف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ar-IQ" dirty="0"/>
              <a:t>الدرس: تقييم تدريس الطالب حسب استمارة المشاهدة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endParaRPr lang="ar-IQ" dirty="0"/>
          </a:p>
          <a:p>
            <a:pPr algn="r"/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DB25D43-EC32-4A32-BCCF-2D9F2ED3EA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99" y="1594484"/>
            <a:ext cx="5106360" cy="4153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4136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8786EC-EFA1-43CE-B55A-AD67BF3DF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4531" y="338999"/>
            <a:ext cx="4796246" cy="70602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ar-SA" sz="3600" b="1" i="0" dirty="0">
                <a:effectLst/>
                <a:latin typeface="Times New Roman" panose="02020603050405020304" pitchFamily="18" charset="0"/>
              </a:rPr>
              <a:t>شروط اختيار الوسائل التعليمية</a:t>
            </a:r>
            <a:endParaRPr lang="en-US" sz="36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3F13150-17CA-46DA-998D-DC545F853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9" y="1045028"/>
            <a:ext cx="11821885" cy="5643155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S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1</a:t>
            </a:r>
            <a:r>
              <a:rPr lang="ar-S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 ـ أن تتناسب الوسيلة مع الأهداف التي سيتم تحقيقها من الدرس .</a:t>
            </a:r>
          </a:p>
          <a:p>
            <a:pPr marL="0" indent="0" algn="just" rtl="1">
              <a:buNone/>
            </a:pPr>
            <a:r>
              <a:rPr lang="ar-S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2 ـ دقة المادة العلمية ومناسبتها للدرس .</a:t>
            </a:r>
          </a:p>
          <a:p>
            <a:pPr marL="0" indent="0" algn="just" rtl="1">
              <a:buNone/>
            </a:pPr>
            <a:r>
              <a:rPr lang="ar-S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3 ـ أن تناسب الطلاب من حيث خبراتهم السابقة .</a:t>
            </a:r>
          </a:p>
          <a:p>
            <a:pPr marL="0" indent="0" algn="just" rtl="1">
              <a:buNone/>
            </a:pPr>
            <a:r>
              <a:rPr lang="ar-S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4 ـ ينبغي ألا تحتوي الوسيلة على معلومات خاطئة ، أو قديمة ، أو ناقصة ، أو متحيزة ، أو مشوهة ، أو هازلة ، وإنما يجب أن تساعد على تكوين صورة كلية واقعية سليمة صادقة حديثة أمينة متزنة .</a:t>
            </a:r>
          </a:p>
          <a:p>
            <a:pPr marL="0" indent="0" algn="just" rtl="1">
              <a:buNone/>
            </a:pPr>
            <a:r>
              <a:rPr lang="ar-S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5 ـ أن تعبر تعبيرا صادقا عن الرسالة التي يرغب المعلم توصيلها إلى المتعلمين .</a:t>
            </a:r>
          </a:p>
          <a:p>
            <a:pPr marL="0" indent="0" algn="just" rtl="1">
              <a:buNone/>
            </a:pPr>
            <a:r>
              <a:rPr lang="ar-S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6 ـ أن يكون للوسيلة موضوع واحد محدد ، ومتجانس ، ومنسجم مع موضوع الدرس ، ليسهل على الدارسين إدراكه وتتبعه .</a:t>
            </a:r>
          </a:p>
          <a:p>
            <a:pPr marL="0" indent="0" algn="just" rtl="1">
              <a:buNone/>
            </a:pPr>
            <a:r>
              <a:rPr lang="ar-S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7 ـ أن يتناسب حجمها ، أو مساحتها مع عدد طلاب الصف .</a:t>
            </a:r>
          </a:p>
          <a:p>
            <a:pPr marL="0" indent="0" algn="just" rtl="1">
              <a:buNone/>
            </a:pPr>
            <a:r>
              <a:rPr lang="ar-S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8 ـ أن تساعد على اتباع الطريقة العلمية في التفكير ، والدقة والملاحظة .</a:t>
            </a:r>
          </a:p>
          <a:p>
            <a:pPr marL="0" indent="0" algn="just" rtl="1">
              <a:buNone/>
            </a:pPr>
            <a:r>
              <a:rPr lang="ar-S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9 ـ توافر المواد الخام اللازمة لصنعها ، مع رخص تكاليفها 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111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97748EB-2FAE-49A7-839A-A1285CAEC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326" y="1136469"/>
            <a:ext cx="11560628" cy="5382532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SA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10 ـ أن تناسب ما يبذل في استعمالها من جهد ، ووقت ، ومال ، وكذا في حال إعدادها محليا ، يجب أن يراعى فيها نفس الشرط .</a:t>
            </a:r>
          </a:p>
          <a:p>
            <a:pPr marL="0" indent="0" algn="just" rtl="1">
              <a:buNone/>
            </a:pPr>
            <a:r>
              <a:rPr lang="ar-SA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11 ـ أن تتناسب ومدارك الدارسين ، بحيث يسل الاستفادة منها .</a:t>
            </a:r>
          </a:p>
          <a:p>
            <a:pPr marL="0" indent="0" algn="just">
              <a:buNone/>
            </a:pPr>
            <a:r>
              <a:rPr lang="ar-SA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12 ـ أن يكون استعمالها ممكنا وسهلا .</a:t>
            </a: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+mj-cs"/>
            </a:endParaRPr>
          </a:p>
          <a:p>
            <a:pPr marL="0" indent="0" algn="just" rtl="1">
              <a:buNone/>
            </a:pPr>
            <a:r>
              <a:rPr lang="ar-S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13 ـ أن يشترك المدرس والطلاب في اختيار الوسيلة الجيدة التي تحقق الغرض ،</a:t>
            </a: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+mj-cs"/>
            </a:endParaRPr>
          </a:p>
          <a:p>
            <a:pPr marL="0" indent="0" algn="just" rtl="1">
              <a:buNone/>
            </a:pPr>
            <a:r>
              <a:rPr lang="ar-S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 </a:t>
            </a:r>
            <a:r>
              <a:rPr lang="ar-SA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+mj-cs"/>
              </a:rPr>
              <a:t>وفيما يتعلق بإعدادها يراعى الآتي :</a:t>
            </a:r>
          </a:p>
          <a:p>
            <a:pPr marL="0" indent="0" algn="just" rtl="1">
              <a:buNone/>
            </a:pPr>
            <a:r>
              <a:rPr lang="ar-SA" i="0" dirty="0">
                <a:effectLst/>
                <a:latin typeface="Times New Roman" panose="02020603050405020304" pitchFamily="18" charset="0"/>
                <a:cs typeface="+mj-cs"/>
              </a:rPr>
              <a:t>أ ـ </a:t>
            </a:r>
            <a:r>
              <a:rPr lang="ar-SA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+mj-cs"/>
              </a:rPr>
              <a:t>اختبار الوسيلة </a:t>
            </a:r>
            <a:r>
              <a:rPr lang="ar-SA" i="0" dirty="0">
                <a:effectLst/>
                <a:latin typeface="Times New Roman" panose="02020603050405020304" pitchFamily="18" charset="0"/>
                <a:cs typeface="+mj-cs"/>
              </a:rPr>
              <a:t>قبل استعمالها للتأكد من صلاحيتها .</a:t>
            </a:r>
          </a:p>
          <a:p>
            <a:pPr marL="0" indent="0" algn="just" rtl="1">
              <a:buNone/>
            </a:pPr>
            <a:r>
              <a:rPr lang="ar-SA" i="0" dirty="0">
                <a:effectLst/>
                <a:latin typeface="Times New Roman" panose="02020603050405020304" pitchFamily="18" charset="0"/>
                <a:cs typeface="+mj-cs"/>
              </a:rPr>
              <a:t>ب </a:t>
            </a:r>
            <a:r>
              <a:rPr lang="ar-SA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+mj-cs"/>
              </a:rPr>
              <a:t>ـ إعداد المكان المناسب </a:t>
            </a:r>
            <a:r>
              <a:rPr lang="ar-SA" i="0" dirty="0">
                <a:effectLst/>
                <a:latin typeface="Times New Roman" panose="02020603050405020304" pitchFamily="18" charset="0"/>
                <a:cs typeface="+mj-cs"/>
              </a:rPr>
              <a:t>الذي ستستعمل فيه ، بحيث يتمكن كل دارس أن يسمع ، ويرى بوضوح تامين </a:t>
            </a:r>
          </a:p>
          <a:p>
            <a:pPr marL="0" indent="0" algn="just" rtl="1">
              <a:buNone/>
            </a:pPr>
            <a:r>
              <a:rPr lang="ar-SA" i="0" dirty="0">
                <a:effectLst/>
                <a:latin typeface="Times New Roman" panose="02020603050405020304" pitchFamily="18" charset="0"/>
                <a:cs typeface="+mj-cs"/>
              </a:rPr>
              <a:t>ج </a:t>
            </a:r>
            <a:r>
              <a:rPr lang="ar-SA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+mj-cs"/>
              </a:rPr>
              <a:t>ـ تهيئة أذهان الدارسين </a:t>
            </a:r>
            <a:r>
              <a:rPr lang="ar-SA" i="0" dirty="0">
                <a:effectLst/>
                <a:latin typeface="Times New Roman" panose="02020603050405020304" pitchFamily="18" charset="0"/>
                <a:cs typeface="+mj-cs"/>
              </a:rPr>
              <a:t>إلى ما ينبغي ملاحظته، أو إلى المعارف التي يدور حولها موضوع الدرس</a:t>
            </a:r>
            <a:endParaRPr lang="en-US" i="0" dirty="0">
              <a:effectLst/>
              <a:latin typeface="Times New Roman" panose="02020603050405020304" pitchFamily="18" charset="0"/>
              <a:cs typeface="+mj-cs"/>
            </a:endParaRPr>
          </a:p>
          <a:p>
            <a:pPr marL="0" indent="0" algn="just" rtl="1">
              <a:buNone/>
            </a:pPr>
            <a:r>
              <a:rPr lang="ar-SA" i="0" dirty="0">
                <a:effectLst/>
                <a:latin typeface="Times New Roman" panose="02020603050405020304" pitchFamily="18" charset="0"/>
                <a:cs typeface="+mj-cs"/>
              </a:rPr>
              <a:t> </a:t>
            </a:r>
            <a:r>
              <a:rPr lang="ar-IQ" i="0" dirty="0">
                <a:effectLst/>
                <a:latin typeface="Times New Roman" panose="02020603050405020304" pitchFamily="18" charset="0"/>
                <a:cs typeface="+mj-cs"/>
              </a:rPr>
              <a:t>د- </a:t>
            </a:r>
            <a:r>
              <a:rPr lang="ar-SA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+mj-cs"/>
              </a:rPr>
              <a:t>إثارة</a:t>
            </a:r>
            <a:r>
              <a:rPr lang="en-US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+mj-cs"/>
              </a:rPr>
              <a:t> </a:t>
            </a:r>
            <a:r>
              <a:rPr lang="ar-IQ" i="0" dirty="0">
                <a:solidFill>
                  <a:srgbClr val="0070C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بعض الأسئلة </a:t>
            </a:r>
            <a:r>
              <a:rPr lang="ar-IQ" i="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ذات الصلة به، لإبراز النقاط المهمة التي تجيب الوسيلة عليها .</a:t>
            </a:r>
            <a:endParaRPr lang="ar-SA" i="0" dirty="0">
              <a:effectLst/>
              <a:latin typeface="Times New Roman" panose="02020603050405020304" pitchFamily="18" charset="0"/>
              <a:cs typeface="+mj-cs"/>
            </a:endParaRPr>
          </a:p>
          <a:p>
            <a:pPr marL="0" indent="0" algn="just">
              <a:buNone/>
            </a:pPr>
            <a:endParaRPr lang="ar-SA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+mj-cs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عنوان 1">
            <a:extLst>
              <a:ext uri="{FF2B5EF4-FFF2-40B4-BE49-F238E27FC236}">
                <a16:creationId xmlns:a16="http://schemas.microsoft.com/office/drawing/2014/main" id="{17F4D722-AE90-4C28-B150-1F2C20A0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4531" y="338999"/>
            <a:ext cx="4796246" cy="70602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ar-SA" sz="3600" b="1" i="0" dirty="0">
                <a:effectLst/>
                <a:latin typeface="Times New Roman" panose="02020603050405020304" pitchFamily="18" charset="0"/>
              </a:rPr>
              <a:t>شروط اختيار الوسائل التعليمية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45555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E7B9FF3-0882-4686-80E1-0AE3E5CF1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8909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ar-IQ" dirty="0"/>
              <a:t>لماذا يعزف المعلمون عن استخدام الوسيلة رغم اهميتها</a:t>
            </a:r>
            <a:endParaRPr lang="en-US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A62CD82-711F-4962-AB31-F6FBCB4A7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1 ـ أن هؤلاء المعلمين </a:t>
            </a:r>
            <a:r>
              <a:rPr lang="ar-SA" sz="32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+mj-cs"/>
              </a:rPr>
              <a:t>لم يتدربوا عليها </a:t>
            </a: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وهم طلاب في مراحل التعليم العام ، ولا هم </a:t>
            </a:r>
            <a:r>
              <a:rPr lang="ar-SA" sz="32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+mj-cs"/>
              </a:rPr>
              <a:t>في مراحل الدراسة في كليات التربية </a:t>
            </a: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، ودور المعلمين.</a:t>
            </a:r>
            <a:endParaRPr lang="ar-IQ" sz="32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+mj-cs"/>
            </a:endParaRPr>
          </a:p>
          <a:p>
            <a:pPr marL="0" indent="0" algn="just" rtl="1">
              <a:buNone/>
            </a:pPr>
            <a:endParaRPr lang="ar-SA" sz="32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+mj-cs"/>
            </a:endParaRPr>
          </a:p>
          <a:p>
            <a:pPr marL="0" indent="0" algn="just" rtl="1">
              <a:buNone/>
            </a:pP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2 ـ أن بعضهم </a:t>
            </a:r>
            <a:r>
              <a:rPr lang="ar-SA" sz="32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+mj-cs"/>
              </a:rPr>
              <a:t>لا يؤمن بفائدتها </a:t>
            </a: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، وجدواها ، ويعتبر </a:t>
            </a:r>
            <a:r>
              <a:rPr lang="ar-SA" sz="32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+mj-cs"/>
              </a:rPr>
              <a:t>استخدامها مضيعة للوقت </a:t>
            </a: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، والجهد ، وأن الطلاب لن يستفيدوا منها شيئا.</a:t>
            </a:r>
            <a:endParaRPr lang="ar-IQ" sz="32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+mj-cs"/>
            </a:endParaRPr>
          </a:p>
          <a:p>
            <a:pPr marL="0" indent="0" algn="just" rtl="1">
              <a:buNone/>
            </a:pPr>
            <a:endParaRPr lang="ar-SA" sz="32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+mj-cs"/>
            </a:endParaRPr>
          </a:p>
          <a:p>
            <a:pPr marL="0" indent="0" algn="just" rtl="1">
              <a:buNone/>
            </a:pP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3 ـ البعض </a:t>
            </a:r>
            <a:r>
              <a:rPr lang="ar-SA" sz="32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+mj-cs"/>
              </a:rPr>
              <a:t>يخشى تحمل مسؤوليتها </a:t>
            </a: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خوفا من أن تكسر ، أو تحرق ، أو تتلف ، فيكلف بالتعويض عنها 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772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04EC9C4-085A-41D5-9814-8112590CC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005" y="299811"/>
            <a:ext cx="7160623" cy="78440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ar-SA" sz="4000" b="1" i="0" dirty="0">
                <a:effectLst/>
                <a:latin typeface="Times New Roman" panose="02020603050405020304" pitchFamily="18" charset="0"/>
              </a:rPr>
              <a:t>بعض القواعد العامة في استخدام الوسائل</a:t>
            </a:r>
            <a:endParaRPr lang="en-US" sz="40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9A0C307-37B6-442A-B984-4140AFDCB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396" y="1227910"/>
            <a:ext cx="11234058" cy="5473336"/>
          </a:xfrm>
        </p:spPr>
        <p:txBody>
          <a:bodyPr>
            <a:normAutofit/>
          </a:bodyPr>
          <a:lstStyle/>
          <a:p>
            <a:pPr algn="just" rtl="1"/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1 ـ قبل استخدام الوسيلة التعليمية</a:t>
            </a:r>
            <a:r>
              <a:rPr lang="ar-IQ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 ع</a:t>
            </a:r>
            <a:r>
              <a:rPr lang="ar-SA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لى</a:t>
            </a: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 المعلم أن يحضر درسه الذي سيقوم بتدريسه، ثم يحدد نوع الوسيلة التي يمكن أن تفيد فيه، ومن ثم ل</a:t>
            </a:r>
            <a:r>
              <a:rPr lang="ar-IQ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ن</a:t>
            </a: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 يجد صعوبة</a:t>
            </a:r>
            <a:r>
              <a:rPr lang="ar-IQ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 </a:t>
            </a: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استخدامها .</a:t>
            </a:r>
            <a:endParaRPr lang="ar-SA" sz="36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+mj-cs"/>
            </a:endParaRPr>
          </a:p>
          <a:p>
            <a:pPr algn="just" rtl="1"/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2 ـ ينبغي على المعلم إلا يستخدم أكثر من وسيلة في الدرس الواحد ، ضمانا لتركيز الطلاب عليها من جانب ، ولحسن استخدامها من جانب آخر .</a:t>
            </a:r>
            <a:endParaRPr lang="ar-SA" sz="36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+mj-cs"/>
            </a:endParaRPr>
          </a:p>
          <a:p>
            <a:pPr algn="just" rtl="1"/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3 ـ ينبغي ألا يكون استخدام الوسيلة التعليمية هو الأساس في الدرس ، إذ هو جزء مكمل له ، لهذا يجب التنبه لعنصر الوقت الذي ستستغرقه ، خاصة وأن بعض الطلاب قد يطلبون من المعلم الاستمرار في الاستمتاع بها مما يضع جزءا كبيرا من الفائدة التي استخدمت من أجلها .</a:t>
            </a:r>
            <a:endParaRPr lang="ar-SA" sz="36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+mj-cs"/>
            </a:endParaRPr>
          </a:p>
          <a:p>
            <a:pPr algn="just" rtl="1"/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4 ـ على المعلم أن يخبر طلابه عن الوسيلة التي سيستخدمها أمامهم ن وعن الهدف منها ، ذلك قبل أن يبدأ الدرس ، حتى لا ينصرف جزء من تفكيرهم في تأملها ، في الوقت الذي يكون فيه منشغلا في شرح الدرس .</a:t>
            </a:r>
            <a:endParaRPr lang="ar-SA" sz="36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+mj-cs"/>
            </a:endParaRPr>
          </a:p>
          <a:p>
            <a:pPr marL="0" indent="0">
              <a:buNone/>
            </a:pPr>
            <a:endParaRPr lang="en-US" sz="36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44842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0F1C1F7-EC74-49B5-97CE-596280255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949" y="1459861"/>
            <a:ext cx="10948851" cy="4667250"/>
          </a:xfrm>
        </p:spPr>
        <p:txBody>
          <a:bodyPr>
            <a:normAutofit fontScale="92500" lnSpcReduction="10000"/>
          </a:bodyPr>
          <a:lstStyle/>
          <a:p>
            <a:pPr marL="0" indent="0" algn="just" rtl="1">
              <a:buNone/>
            </a:pP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5 ـ إذا كان المعلم سيستخدم جهازا دقيقا كوسيلة من وسائل التعلم ، عليه أن يختبره قبل أن يدخل به حجرة الدراسة ، وأن يتأكد من سلامته ، حتى لا يفاجأ بأي موقف غير متوقع أمام الطلاب ، مما قد يسبب له حرجا .</a:t>
            </a:r>
          </a:p>
          <a:p>
            <a:pPr marL="0" indent="0" algn="just" rtl="1">
              <a:buNone/>
            </a:pP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6 ـ ينبغي ألا يترك المعلم حجرة الدراسة أثناء عمل الآلة ، حتى لا تتعرض هي أو ما في داخلها من صور أو أفلام ـ إذا كانت جهاز عرض علوي ـ أو جهاز عرض أفلام " فيديو " ـ للتلف ، أو أن يخلق عرض الشريط جوا عاما من عدم الاهتمام بالموقف التعليمي ، واحترامه ، بذلك يصبح الفلم أداة ضارة تساعد على تكوين عادات ، واتجاهات غير مرغوب فيها .</a:t>
            </a:r>
          </a:p>
          <a:p>
            <a:pPr marL="0" indent="0" algn="just" rtl="1">
              <a:buNone/>
            </a:pP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7 ـ يحسن أن يستعين المعلم ببعض الطلاب لتشغيل الوسيلة التي أحضرها لهم ، ذلك لاكتساب الخبرة من ناحية ، ولجعلهم يشعرون أنهم مشاركون في أنشطة الصف من ناحية أخرى .</a:t>
            </a:r>
          </a:p>
          <a:p>
            <a:endParaRPr lang="en-US" sz="3200" dirty="0"/>
          </a:p>
        </p:txBody>
      </p:sp>
      <p:sp>
        <p:nvSpPr>
          <p:cNvPr id="4" name="عنوان 1">
            <a:extLst>
              <a:ext uri="{FF2B5EF4-FFF2-40B4-BE49-F238E27FC236}">
                <a16:creationId xmlns:a16="http://schemas.microsoft.com/office/drawing/2014/main" id="{C60D7B18-B2A9-4659-87E4-1F5E7B298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005" y="299811"/>
            <a:ext cx="7160623" cy="78440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ar-SA" sz="4000" b="1" i="0" dirty="0">
                <a:effectLst/>
                <a:latin typeface="Times New Roman" panose="02020603050405020304" pitchFamily="18" charset="0"/>
              </a:rPr>
              <a:t>بعض القواعد العامة في استخدام الوسائل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25750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نصفي الدماغ وأنماط التعلم - ppt تنزيل">
            <a:extLst>
              <a:ext uri="{FF2B5EF4-FFF2-40B4-BE49-F238E27FC236}">
                <a16:creationId xmlns:a16="http://schemas.microsoft.com/office/drawing/2014/main" id="{AB326033-9EAF-4EC2-AAB8-18EAD25360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617" y="226967"/>
            <a:ext cx="8538754" cy="6404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0F15D793-EACE-4C7F-9D58-0B60B4024A4F}"/>
              </a:ext>
            </a:extLst>
          </p:cNvPr>
          <p:cNvSpPr txBox="1"/>
          <p:nvPr/>
        </p:nvSpPr>
        <p:spPr>
          <a:xfrm>
            <a:off x="2818214" y="6025146"/>
            <a:ext cx="7262949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IQ" sz="3200" b="1" dirty="0">
                <a:cs typeface="+mj-cs"/>
              </a:rPr>
              <a:t>خصائص نصفي الدماغ</a:t>
            </a:r>
            <a:endParaRPr lang="en-US" sz="32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94881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DEB0E37-B9BD-4EFD-B1DF-6B76FF8A6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7044" y="365125"/>
            <a:ext cx="4417423" cy="88890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ar-SA" sz="4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Simplified Arabic" panose="02020603050405020304" pitchFamily="18" charset="-78"/>
              </a:rPr>
              <a:t>مفهوم الوسيلة التعليمية</a:t>
            </a:r>
            <a:endParaRPr lang="en-US" b="1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09550B3-4094-43F5-8ACF-C5380B9AE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121275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ar-SA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+mj-cs"/>
              </a:rPr>
              <a:t>يمكن القول إن الوسيلة التعليمية : هي كل أداة يستخدمها المعلم ل</a:t>
            </a:r>
            <a:r>
              <a:rPr lang="ar-IQ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+mj-cs"/>
              </a:rPr>
              <a:t>ـ</a:t>
            </a:r>
          </a:p>
          <a:p>
            <a:pPr algn="just"/>
            <a:r>
              <a:rPr lang="ar-S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تحسين عملية التعلم والتعليم </a:t>
            </a:r>
            <a:endParaRPr lang="ar-IQ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+mj-cs"/>
            </a:endParaRPr>
          </a:p>
          <a:p>
            <a:pPr algn="just"/>
            <a:r>
              <a:rPr lang="ar-S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توضيح المعاني والأفكار </a:t>
            </a:r>
            <a:endParaRPr lang="ar-IQ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+mj-cs"/>
            </a:endParaRPr>
          </a:p>
          <a:p>
            <a:pPr algn="just"/>
            <a:r>
              <a:rPr lang="ar-S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التدريب على المهارات </a:t>
            </a:r>
            <a:endParaRPr lang="ar-IQ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+mj-cs"/>
            </a:endParaRPr>
          </a:p>
          <a:p>
            <a:pPr algn="just"/>
            <a:r>
              <a:rPr lang="ar-S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تعويد التلاميذ </a:t>
            </a:r>
            <a:r>
              <a:rPr lang="ar-IQ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والطلبة</a:t>
            </a:r>
            <a:r>
              <a:rPr lang="ar-S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على العادات الصالحة  </a:t>
            </a:r>
            <a:endParaRPr lang="ar-IQ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+mj-cs"/>
            </a:endParaRPr>
          </a:p>
          <a:p>
            <a:pPr algn="just"/>
            <a:r>
              <a:rPr lang="ar-S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تنمية الاتجاهات</a:t>
            </a:r>
            <a:endParaRPr lang="ar-IQ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+mj-cs"/>
            </a:endParaRPr>
          </a:p>
          <a:p>
            <a:pPr algn="just"/>
            <a:r>
              <a:rPr lang="ar-S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غرس القيم المرغوب فيها </a:t>
            </a:r>
            <a:endParaRPr lang="ar-IQ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+mj-cs"/>
            </a:endParaRPr>
          </a:p>
          <a:p>
            <a:pPr marL="0" indent="0" algn="just">
              <a:buNone/>
            </a:pPr>
            <a:r>
              <a:rPr lang="ar-SA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+mj-cs"/>
              </a:rPr>
              <a:t>دون أن يعتمد المعلم أساسا على الألفاظ والرموز والأرقام</a:t>
            </a:r>
            <a:endParaRPr lang="ar-IQ" sz="2400" b="0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+mj-cs"/>
            </a:endParaRPr>
          </a:p>
          <a:p>
            <a:pPr marL="0" indent="0" algn="just">
              <a:buNone/>
            </a:pPr>
            <a:endParaRPr lang="ar-IQ" sz="2400" b="0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+mj-cs"/>
            </a:endParaRPr>
          </a:p>
          <a:p>
            <a:pPr marL="0" indent="0" algn="just" rtl="1">
              <a:buNone/>
            </a:pPr>
            <a:r>
              <a:rPr lang="ar-S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 </a:t>
            </a:r>
            <a:r>
              <a:rPr lang="ar-SA" sz="2400" b="1" i="0" dirty="0">
                <a:effectLst/>
                <a:latin typeface="Times New Roman" panose="02020603050405020304" pitchFamily="18" charset="0"/>
                <a:cs typeface="+mj-cs"/>
              </a:rPr>
              <a:t>وهي باختصار </a:t>
            </a:r>
            <a:r>
              <a:rPr lang="ar-SA" sz="2400" b="0" i="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+mj-cs"/>
              </a:rPr>
              <a:t>جميع الوسائط التي يستخدمها المعلم في الموقف التعليمي لتوصيل الحقائق ، أو الأفكار ، أو المعاني للتلاميذ </a:t>
            </a:r>
            <a:r>
              <a:rPr lang="ar-IQ" sz="2400" b="0" i="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+mj-cs"/>
              </a:rPr>
              <a:t>والطلبة </a:t>
            </a:r>
            <a:r>
              <a:rPr lang="ar-SA" sz="2400" b="0" i="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+mj-cs"/>
              </a:rPr>
              <a:t>لجعل درسه أكثر إثارة وتشويقا ، ولجعل الخبر التربوية خبرة حية ، وهادفة ، ومباشرة في نفس الوقت .</a:t>
            </a:r>
          </a:p>
          <a:p>
            <a:pPr marL="0" indent="0">
              <a:buNone/>
            </a:pPr>
            <a:endParaRPr lang="en-US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81035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104F6097-3E9A-42AB-9B7D-5621CA9E4B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592" y="179617"/>
            <a:ext cx="8538755" cy="6404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9355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الوسائل التعليمية">
            <a:extLst>
              <a:ext uri="{FF2B5EF4-FFF2-40B4-BE49-F238E27FC236}">
                <a16:creationId xmlns:a16="http://schemas.microsoft.com/office/drawing/2014/main" id="{F19F1D8A-8B05-414E-8CE6-4A2488623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726" y="169817"/>
            <a:ext cx="6412945" cy="6544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003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E928843-3DCE-4370-B72A-74EF094CA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3645" y="365126"/>
            <a:ext cx="6546669" cy="90197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ar-IQ" dirty="0"/>
              <a:t>هل الوسيلة التعليمية تغني عن المعلم </a:t>
            </a:r>
            <a:endParaRPr lang="en-US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0B32FD3-D4EE-4C55-9DF2-E7122B4D0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IQ" sz="3200" b="0" i="0" dirty="0">
                <a:solidFill>
                  <a:srgbClr val="000080"/>
                </a:solidFill>
                <a:effectLst/>
                <a:latin typeface="Simplified Arabic" panose="02020603050405020304" pitchFamily="18" charset="-78"/>
                <a:cs typeface="+mj-cs"/>
              </a:rPr>
              <a:t> </a:t>
            </a:r>
            <a:r>
              <a:rPr lang="ar-IQ" sz="3200" b="1" i="0" dirty="0">
                <a:solidFill>
                  <a:srgbClr val="C00000"/>
                </a:solidFill>
                <a:effectLst/>
                <a:latin typeface="Simplified Arabic" panose="02020603050405020304" pitchFamily="18" charset="-78"/>
                <a:cs typeface="+mj-cs"/>
              </a:rPr>
              <a:t>أن الوسائل التعليمية بأنواعها المختلفة لا تغني عن المدرس ، أو تحل حله </a:t>
            </a:r>
          </a:p>
          <a:p>
            <a:pPr marL="0" indent="0">
              <a:buNone/>
            </a:pPr>
            <a:r>
              <a:rPr lang="ar-IQ" sz="3200" b="0" i="0" dirty="0">
                <a:solidFill>
                  <a:srgbClr val="000080"/>
                </a:solidFill>
                <a:effectLst/>
                <a:latin typeface="Simplified Arabic" panose="02020603050405020304" pitchFamily="18" charset="-78"/>
                <a:cs typeface="+mj-cs"/>
              </a:rPr>
              <a:t>فهي عبارة عن </a:t>
            </a:r>
            <a:endParaRPr lang="en-US" sz="3200" b="0" i="0" dirty="0">
              <a:solidFill>
                <a:srgbClr val="000080"/>
              </a:solidFill>
              <a:effectLst/>
              <a:latin typeface="Simplified Arabic" panose="02020603050405020304" pitchFamily="18" charset="-78"/>
              <a:cs typeface="+mj-cs"/>
            </a:endParaRPr>
          </a:p>
          <a:p>
            <a:r>
              <a:rPr lang="ar-IQ" sz="3200" b="0" i="0" dirty="0">
                <a:solidFill>
                  <a:srgbClr val="000080"/>
                </a:solidFill>
                <a:effectLst/>
                <a:latin typeface="Simplified Arabic" panose="02020603050405020304" pitchFamily="18" charset="-78"/>
                <a:cs typeface="+mj-cs"/>
              </a:rPr>
              <a:t>وسيلة معينة للمدرس تساعده على أداء مهمته التعليمية</a:t>
            </a:r>
          </a:p>
          <a:p>
            <a:r>
              <a:rPr lang="ar-IQ" sz="3200" b="0" i="0" dirty="0">
                <a:solidFill>
                  <a:srgbClr val="000080"/>
                </a:solidFill>
                <a:effectLst/>
                <a:latin typeface="Simplified Arabic" panose="02020603050405020304" pitchFamily="18" charset="-78"/>
                <a:cs typeface="+mj-cs"/>
              </a:rPr>
              <a:t>بل إنها كثيرا ما تزيد من أعبائه </a:t>
            </a:r>
          </a:p>
          <a:p>
            <a:r>
              <a:rPr lang="ar-IQ" sz="3200" b="0" i="0" dirty="0">
                <a:solidFill>
                  <a:srgbClr val="000080"/>
                </a:solidFill>
                <a:effectLst/>
                <a:latin typeface="Simplified Arabic" panose="02020603050405020304" pitchFamily="18" charset="-78"/>
                <a:cs typeface="+mj-cs"/>
              </a:rPr>
              <a:t>لا بد له من اختيارها بعناية فائقة ، </a:t>
            </a:r>
          </a:p>
          <a:p>
            <a:r>
              <a:rPr lang="ar-IQ" sz="3200" dirty="0">
                <a:solidFill>
                  <a:srgbClr val="000080"/>
                </a:solidFill>
                <a:latin typeface="Simplified Arabic" panose="02020603050405020304" pitchFamily="18" charset="-78"/>
                <a:cs typeface="+mj-cs"/>
              </a:rPr>
              <a:t>و</a:t>
            </a:r>
            <a:r>
              <a:rPr lang="ar-IQ" sz="3200" b="0" i="0" dirty="0">
                <a:solidFill>
                  <a:srgbClr val="000080"/>
                </a:solidFill>
                <a:effectLst/>
                <a:latin typeface="Simplified Arabic" panose="02020603050405020304" pitchFamily="18" charset="-78"/>
                <a:cs typeface="+mj-cs"/>
              </a:rPr>
              <a:t>تقديمها في الوقت التعليمي المناسب </a:t>
            </a:r>
          </a:p>
          <a:p>
            <a:pPr marL="0" indent="0">
              <a:buNone/>
            </a:pPr>
            <a:r>
              <a:rPr lang="ar-IQ" sz="3200" b="0" i="0" dirty="0">
                <a:solidFill>
                  <a:srgbClr val="C00000"/>
                </a:solidFill>
                <a:effectLst/>
                <a:latin typeface="Simplified Arabic" panose="02020603050405020304" pitchFamily="18" charset="-78"/>
                <a:cs typeface="+mj-cs"/>
              </a:rPr>
              <a:t>وبذلك تغدو رسالته أكثر فاعلية ، وأعمق تأثيرا </a:t>
            </a:r>
            <a:r>
              <a:rPr lang="ar-IQ" sz="3200" b="0" i="0" dirty="0">
                <a:solidFill>
                  <a:srgbClr val="000080"/>
                </a:solidFill>
                <a:effectLst/>
                <a:latin typeface="Simplified Arabic" panose="02020603050405020304" pitchFamily="18" charset="-78"/>
                <a:cs typeface="+mj-cs"/>
              </a:rPr>
              <a:t>.</a:t>
            </a:r>
            <a:endParaRPr lang="en-US" sz="32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87769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B1335E1-E479-4958-9038-364D086A6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742" y="365126"/>
            <a:ext cx="8571411" cy="1019538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ar-SA" sz="4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Simplified Arabic" panose="02020603050405020304" pitchFamily="18" charset="-78"/>
              </a:rPr>
              <a:t>دور الوسائل التعليمية في عملية التعليم والتعلم</a:t>
            </a:r>
            <a:endParaRPr lang="en-US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DE7C4CA-5495-45EA-BE01-487DA7C0C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52215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S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 </a:t>
            </a:r>
            <a:r>
              <a:rPr lang="ar-SA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+mj-cs"/>
              </a:rPr>
              <a:t>يقصد بعملية التعليم توصيل المعرفة إلى المتعلم ، وخلق الدوافع ، وإيجاد الرغبة لديه للبحث والتنقيب ، والعمل للوصول إلى المعرفة </a:t>
            </a:r>
            <a:endParaRPr lang="ar-IQ" b="1" i="0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+mj-cs"/>
            </a:endParaRPr>
          </a:p>
          <a:p>
            <a:pPr marL="0" indent="0" algn="just" rtl="1">
              <a:buNone/>
            </a:pPr>
            <a:r>
              <a:rPr lang="ar-SA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+mj-cs"/>
              </a:rPr>
              <a:t>وهذا يقتضي وجود طريقة ، أو أسلوب يوصله إلى هدفه </a:t>
            </a:r>
            <a:endParaRPr lang="ar-IQ" b="1" i="0" dirty="0">
              <a:solidFill>
                <a:srgbClr val="0070C0"/>
              </a:solidFill>
              <a:effectLst/>
              <a:latin typeface="Times New Roman" panose="02020603050405020304" pitchFamily="18" charset="0"/>
              <a:cs typeface="+mj-cs"/>
            </a:endParaRPr>
          </a:p>
          <a:p>
            <a:pPr algn="just"/>
            <a:r>
              <a:rPr lang="ar-S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 لذلك لا يخفى على الممارس لعملية التعليم والتعلم ما تنطوي عليه الوسائل التعليمية من أهمية كبرى في</a:t>
            </a:r>
            <a:endParaRPr lang="ar-IQ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+mj-cs"/>
            </a:endParaRPr>
          </a:p>
          <a:p>
            <a:pPr algn="just"/>
            <a:r>
              <a:rPr lang="ar-S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 توفير الخبرات الحسية التي يصعب تحقيقها في الظروف الطبيعية للخبرة التعليمية ،</a:t>
            </a:r>
            <a:endParaRPr lang="ar-IQ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+mj-cs"/>
            </a:endParaRPr>
          </a:p>
          <a:p>
            <a:pPr algn="just"/>
            <a:r>
              <a:rPr lang="ar-IQ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ل</a:t>
            </a:r>
            <a:r>
              <a:rPr lang="ar-S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تخطي العوائق التي تعترض عملية الإيضاح إذا ما اعتمد على الواقع نفسه .</a:t>
            </a:r>
          </a:p>
          <a:p>
            <a:pPr marL="0" indent="0">
              <a:buNone/>
            </a:pPr>
            <a:endParaRPr lang="en-US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25051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C1B3E5-B43B-4D8B-956C-884B36072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3540" y="299811"/>
            <a:ext cx="4796246" cy="862784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ar-IQ" b="0" i="0" dirty="0">
                <a:solidFill>
                  <a:srgbClr val="00008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أهمية الوسيلة التعليمية</a:t>
            </a:r>
            <a:endParaRPr lang="en-US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2EC99A1-9E18-425F-9485-95F09DA88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383" y="1332411"/>
            <a:ext cx="11573691" cy="4844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1 ـ تقليل الجهد ، واختصار الوقت من المتعلم والمعلم .</a:t>
            </a:r>
          </a:p>
          <a:p>
            <a:pPr marL="0" indent="0" algn="just" rtl="1">
              <a:buNone/>
            </a:pP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2 ـ تتغلب على اللفظية وعيوبها .</a:t>
            </a:r>
          </a:p>
          <a:p>
            <a:pPr marL="0" indent="0" algn="just" rtl="1">
              <a:buNone/>
            </a:pP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3 ـ تساعد في نقل المعرفة ، وتوضيح الجوانب المبهمة ، وتثبيت عملية الإدراك </a:t>
            </a:r>
          </a:p>
          <a:p>
            <a:pPr marL="0" indent="0" algn="just" rtl="1">
              <a:buNone/>
            </a:pP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4 ـ تثير اهتمام وانتباه الدارسين ، وتنمي فيهم دقة الملاحظة .</a:t>
            </a:r>
          </a:p>
          <a:p>
            <a:pPr marL="0" indent="0" algn="just" rtl="1">
              <a:buNone/>
            </a:pP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5 ـ تثبت المعلومات ، وتزيد من حفظ الطالب ، وتضاعف استيعابه .</a:t>
            </a:r>
          </a:p>
          <a:p>
            <a:pPr marL="0" indent="0" algn="just" rtl="1">
              <a:buNone/>
            </a:pP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6 ـ تنمي الاستمرار في الفكر .</a:t>
            </a:r>
          </a:p>
          <a:p>
            <a:pPr marL="0" indent="0" algn="just" rtl="1">
              <a:buNone/>
            </a:pP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7 ـ تقوّم معلومات الطالب ، وتقيس مدى ما استوعبه من الدري .</a:t>
            </a:r>
          </a:p>
          <a:p>
            <a:pPr marL="0" indent="0">
              <a:buNone/>
            </a:pPr>
            <a:endParaRPr lang="en-US" sz="3200" dirty="0">
              <a:cs typeface="+mj-cs"/>
            </a:endParaRPr>
          </a:p>
          <a:p>
            <a:pPr marL="0" indent="0">
              <a:buNone/>
            </a:pPr>
            <a:endParaRPr lang="en-US" sz="32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05917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A31272C-81D2-451B-A656-803883A37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84663"/>
            <a:ext cx="11403874" cy="4792300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SA" sz="3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8ـ</a:t>
            </a: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 تسهل عملية التعليم على المدرس ، والتعلم على الطالب .</a:t>
            </a:r>
          </a:p>
          <a:p>
            <a:pPr marL="0" indent="0" algn="just" rtl="1">
              <a:buNone/>
            </a:pP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9 ـ تعلم بمفردها كالتلفاز ، والرحلات ، والمتاحف . . . إلخ .</a:t>
            </a:r>
          </a:p>
          <a:p>
            <a:pPr marL="0" indent="0" algn="just" rtl="1">
              <a:buNone/>
            </a:pP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10 ـ توضيح بعض المفاهيم المعينة للتعليم .</a:t>
            </a:r>
          </a:p>
          <a:p>
            <a:pPr marL="0" indent="0" algn="just" rtl="1">
              <a:buNone/>
            </a:pP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11 ـ تساعد على إبراز الفروق الفردية بين الطلاب في المجالات اللغوية المختلفة </a:t>
            </a:r>
            <a:endParaRPr lang="ar-IQ" sz="32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+mj-cs"/>
            </a:endParaRPr>
          </a:p>
          <a:p>
            <a:pPr marL="0" indent="0" algn="just" rtl="1">
              <a:buNone/>
            </a:pPr>
            <a:r>
              <a:rPr lang="ar-IQ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12-</a:t>
            </a: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تساعد الطلاب على التزود بالمعلومات العلمية، وبألفاظ الحضارة الحديثة الدالة عليها </a:t>
            </a:r>
          </a:p>
          <a:p>
            <a:pPr marL="0" indent="0" algn="just" rtl="1">
              <a:buNone/>
            </a:pP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13 ـ تتيح للمتعلمين فرصا متعددة من فرص المتعة ، وتحقيق الذات .</a:t>
            </a:r>
          </a:p>
          <a:p>
            <a:pPr marL="0" indent="0" algn="just" rtl="1">
              <a:buNone/>
            </a:pP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14 ـ تساعد على إبقاء الخبرة التعليمية حية لأطول فترة ممكنة مع التلاميذ .</a:t>
            </a:r>
          </a:p>
          <a:p>
            <a:pPr marL="0" indent="0" algn="just" rtl="1">
              <a:buNone/>
            </a:pPr>
            <a:r>
              <a:rPr lang="ar-SA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+mj-cs"/>
              </a:rPr>
              <a:t>15 ـ تعلم المهارات ، وتنمي الاتجاهات ، وتربي الذوق ، وتعدل السلوك .</a:t>
            </a:r>
          </a:p>
          <a:p>
            <a:pPr marL="0" indent="0">
              <a:buNone/>
            </a:pPr>
            <a:endParaRPr lang="en-US" sz="3200" dirty="0">
              <a:cs typeface="+mj-cs"/>
            </a:endParaRPr>
          </a:p>
        </p:txBody>
      </p:sp>
      <p:sp>
        <p:nvSpPr>
          <p:cNvPr id="4" name="عنوان 1">
            <a:extLst>
              <a:ext uri="{FF2B5EF4-FFF2-40B4-BE49-F238E27FC236}">
                <a16:creationId xmlns:a16="http://schemas.microsoft.com/office/drawing/2014/main" id="{A5086B27-5DC2-4A77-929F-7A0B9826B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19" y="365125"/>
            <a:ext cx="4143102" cy="888909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ar-IQ" b="0" i="0" dirty="0">
                <a:solidFill>
                  <a:srgbClr val="00008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أهمية الوسيلة التعليمية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92883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1823</TotalTime>
  <Words>1155</Words>
  <Application>Microsoft Office PowerPoint</Application>
  <PresentationFormat>شاشة عريضة</PresentationFormat>
  <Paragraphs>89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Simplified Arabic</vt:lpstr>
      <vt:lpstr>Times New Roman</vt:lpstr>
      <vt:lpstr>نسق Office</vt:lpstr>
      <vt:lpstr>مفردات مادة الوسائل التعليمية</vt:lpstr>
      <vt:lpstr>عرض تقديمي في PowerPoint</vt:lpstr>
      <vt:lpstr>مفهوم الوسيلة التعليمية</vt:lpstr>
      <vt:lpstr>عرض تقديمي في PowerPoint</vt:lpstr>
      <vt:lpstr>عرض تقديمي في PowerPoint</vt:lpstr>
      <vt:lpstr>هل الوسيلة التعليمية تغني عن المعلم </vt:lpstr>
      <vt:lpstr>دور الوسائل التعليمية في عملية التعليم والتعلم</vt:lpstr>
      <vt:lpstr>أهمية الوسيلة التعليمية</vt:lpstr>
      <vt:lpstr>أهمية الوسيلة التعليمية</vt:lpstr>
      <vt:lpstr>شروط اختيار الوسائل التعليمية</vt:lpstr>
      <vt:lpstr>شروط اختيار الوسائل التعليمية</vt:lpstr>
      <vt:lpstr>لماذا يعزف المعلمون عن استخدام الوسيلة رغم اهميتها</vt:lpstr>
      <vt:lpstr>بعض القواعد العامة في استخدام الوسائل</vt:lpstr>
      <vt:lpstr>بعض القواعد العامة في استخدام الوسائل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مفردات مادة الوسائل التعليمية</dc:title>
  <dc:creator>Dell</dc:creator>
  <cp:lastModifiedBy>Dell</cp:lastModifiedBy>
  <cp:revision>12</cp:revision>
  <dcterms:created xsi:type="dcterms:W3CDTF">2020-12-08T18:44:59Z</dcterms:created>
  <dcterms:modified xsi:type="dcterms:W3CDTF">2021-02-07T06:31:34Z</dcterms:modified>
</cp:coreProperties>
</file>